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71" r:id="rId5"/>
    <p:sldId id="272" r:id="rId6"/>
    <p:sldId id="265" r:id="rId7"/>
    <p:sldId id="273" r:id="rId8"/>
    <p:sldId id="268" r:id="rId9"/>
    <p:sldId id="269" r:id="rId10"/>
    <p:sldId id="270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Mahoney" userId="8be4dd9d9bd97828" providerId="LiveId" clId="{6CE6D57B-75BB-4C28-A550-F60018881864}"/>
    <pc:docChg chg="modSld">
      <pc:chgData name="Joe Mahoney" userId="8be4dd9d9bd97828" providerId="LiveId" clId="{6CE6D57B-75BB-4C28-A550-F60018881864}" dt="2024-01-28T18:37:30.083" v="61" actId="20577"/>
      <pc:docMkLst>
        <pc:docMk/>
      </pc:docMkLst>
      <pc:sldChg chg="modSp mod">
        <pc:chgData name="Joe Mahoney" userId="8be4dd9d9bd97828" providerId="LiveId" clId="{6CE6D57B-75BB-4C28-A550-F60018881864}" dt="2024-01-28T18:36:31.230" v="6" actId="20577"/>
        <pc:sldMkLst>
          <pc:docMk/>
          <pc:sldMk cId="3712571967" sldId="265"/>
        </pc:sldMkLst>
        <pc:spChg chg="mod">
          <ac:chgData name="Joe Mahoney" userId="8be4dd9d9bd97828" providerId="LiveId" clId="{6CE6D57B-75BB-4C28-A550-F60018881864}" dt="2024-01-28T18:36:31.230" v="6" actId="20577"/>
          <ac:spMkLst>
            <pc:docMk/>
            <pc:sldMk cId="3712571967" sldId="265"/>
            <ac:spMk id="2" creationId="{00000000-0000-0000-0000-000000000000}"/>
          </ac:spMkLst>
        </pc:spChg>
      </pc:sldChg>
      <pc:sldChg chg="modSp mod">
        <pc:chgData name="Joe Mahoney" userId="8be4dd9d9bd97828" providerId="LiveId" clId="{6CE6D57B-75BB-4C28-A550-F60018881864}" dt="2024-01-28T18:35:23.730" v="1" actId="20577"/>
        <pc:sldMkLst>
          <pc:docMk/>
          <pc:sldMk cId="2477005245" sldId="266"/>
        </pc:sldMkLst>
        <pc:spChg chg="mod">
          <ac:chgData name="Joe Mahoney" userId="8be4dd9d9bd97828" providerId="LiveId" clId="{6CE6D57B-75BB-4C28-A550-F60018881864}" dt="2024-01-28T18:35:23.730" v="1" actId="20577"/>
          <ac:spMkLst>
            <pc:docMk/>
            <pc:sldMk cId="2477005245" sldId="266"/>
            <ac:spMk id="3" creationId="{00000000-0000-0000-0000-000000000000}"/>
          </ac:spMkLst>
        </pc:spChg>
      </pc:sldChg>
      <pc:sldChg chg="modSp mod">
        <pc:chgData name="Joe Mahoney" userId="8be4dd9d9bd97828" providerId="LiveId" clId="{6CE6D57B-75BB-4C28-A550-F60018881864}" dt="2024-01-28T18:37:08.133" v="37" actId="20577"/>
        <pc:sldMkLst>
          <pc:docMk/>
          <pc:sldMk cId="2387004990" sldId="268"/>
        </pc:sldMkLst>
        <pc:spChg chg="mod">
          <ac:chgData name="Joe Mahoney" userId="8be4dd9d9bd97828" providerId="LiveId" clId="{6CE6D57B-75BB-4C28-A550-F60018881864}" dt="2024-01-28T18:36:42.420" v="14" actId="20577"/>
          <ac:spMkLst>
            <pc:docMk/>
            <pc:sldMk cId="2387004990" sldId="268"/>
            <ac:spMk id="2" creationId="{00000000-0000-0000-0000-000000000000}"/>
          </ac:spMkLst>
        </pc:spChg>
        <pc:spChg chg="mod">
          <ac:chgData name="Joe Mahoney" userId="8be4dd9d9bd97828" providerId="LiveId" clId="{6CE6D57B-75BB-4C28-A550-F60018881864}" dt="2024-01-28T18:37:08.133" v="37" actId="20577"/>
          <ac:spMkLst>
            <pc:docMk/>
            <pc:sldMk cId="2387004990" sldId="268"/>
            <ac:spMk id="3" creationId="{00000000-0000-0000-0000-000000000000}"/>
          </ac:spMkLst>
        </pc:spChg>
      </pc:sldChg>
      <pc:sldChg chg="modSp mod">
        <pc:chgData name="Joe Mahoney" userId="8be4dd9d9bd97828" providerId="LiveId" clId="{6CE6D57B-75BB-4C28-A550-F60018881864}" dt="2024-01-28T18:37:30.083" v="61" actId="20577"/>
        <pc:sldMkLst>
          <pc:docMk/>
          <pc:sldMk cId="1212239053" sldId="269"/>
        </pc:sldMkLst>
        <pc:spChg chg="mod">
          <ac:chgData name="Joe Mahoney" userId="8be4dd9d9bd97828" providerId="LiveId" clId="{6CE6D57B-75BB-4C28-A550-F60018881864}" dt="2024-01-28T18:37:23.763" v="41" actId="20577"/>
          <ac:spMkLst>
            <pc:docMk/>
            <pc:sldMk cId="1212239053" sldId="269"/>
            <ac:spMk id="2" creationId="{00000000-0000-0000-0000-000000000000}"/>
          </ac:spMkLst>
        </pc:spChg>
        <pc:spChg chg="mod">
          <ac:chgData name="Joe Mahoney" userId="8be4dd9d9bd97828" providerId="LiveId" clId="{6CE6D57B-75BB-4C28-A550-F60018881864}" dt="2024-01-28T18:37:30.083" v="61" actId="20577"/>
          <ac:spMkLst>
            <pc:docMk/>
            <pc:sldMk cId="1212239053" sldId="269"/>
            <ac:spMk id="3" creationId="{00000000-0000-0000-0000-000000000000}"/>
          </ac:spMkLst>
        </pc:spChg>
      </pc:sldChg>
      <pc:sldChg chg="modSp mod">
        <pc:chgData name="Joe Mahoney" userId="8be4dd9d9bd97828" providerId="LiveId" clId="{6CE6D57B-75BB-4C28-A550-F60018881864}" dt="2024-01-28T18:36:01.081" v="2" actId="20577"/>
        <pc:sldMkLst>
          <pc:docMk/>
          <pc:sldMk cId="1346548050" sldId="271"/>
        </pc:sldMkLst>
        <pc:spChg chg="mod">
          <ac:chgData name="Joe Mahoney" userId="8be4dd9d9bd97828" providerId="LiveId" clId="{6CE6D57B-75BB-4C28-A550-F60018881864}" dt="2024-01-28T18:36:01.081" v="2" actId="20577"/>
          <ac:spMkLst>
            <pc:docMk/>
            <pc:sldMk cId="1346548050" sldId="271"/>
            <ac:spMk id="3" creationId="{00000000-0000-0000-0000-000000000000}"/>
          </ac:spMkLst>
        </pc:spChg>
      </pc:sldChg>
      <pc:sldChg chg="modSp mod">
        <pc:chgData name="Joe Mahoney" userId="8be4dd9d9bd97828" providerId="LiveId" clId="{6CE6D57B-75BB-4C28-A550-F60018881864}" dt="2024-01-28T18:36:36.234" v="10" actId="20577"/>
        <pc:sldMkLst>
          <pc:docMk/>
          <pc:sldMk cId="1091166488" sldId="273"/>
        </pc:sldMkLst>
        <pc:spChg chg="mod">
          <ac:chgData name="Joe Mahoney" userId="8be4dd9d9bd97828" providerId="LiveId" clId="{6CE6D57B-75BB-4C28-A550-F60018881864}" dt="2024-01-28T18:36:36.234" v="10" actId="20577"/>
          <ac:spMkLst>
            <pc:docMk/>
            <pc:sldMk cId="1091166488" sldId="273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2" charset="-128"/>
              </a:defRPr>
            </a:lvl1pPr>
          </a:lstStyle>
          <a:p>
            <a:pPr>
              <a:defRPr/>
            </a:pPr>
            <a:fld id="{D8BA2D5F-9BBF-471D-8C54-8BB5CF99D150}" type="datetime1">
              <a:rPr lang="en-US" altLang="en-US"/>
              <a:pPr>
                <a:defRPr/>
              </a:pPr>
              <a:t>1/31/2024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BD4D6289-7985-4307-BF53-6BF80EE1D9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6972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2" charset="-128"/>
              </a:defRPr>
            </a:lvl1pPr>
          </a:lstStyle>
          <a:p>
            <a:pPr>
              <a:defRPr/>
            </a:pPr>
            <a:fld id="{A2515141-643C-4157-8E71-1BFEDA1CA31D}" type="datetime1">
              <a:rPr lang="en-US" altLang="en-US"/>
              <a:pPr>
                <a:defRPr/>
              </a:pPr>
              <a:t>1/31/2024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D8CC7251-709A-4D85-84DF-FD0BB18D3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803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2" charset="-128"/>
              </a:defRPr>
            </a:lvl1pPr>
          </a:lstStyle>
          <a:p>
            <a:pPr>
              <a:defRPr/>
            </a:pPr>
            <a:fld id="{2CBB43B9-A7B9-4D1C-B529-C846D17DF015}" type="datetime1">
              <a:rPr lang="en-US" altLang="en-US"/>
              <a:pPr>
                <a:defRPr/>
              </a:pPr>
              <a:t>1/31/2024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C927D4D4-590A-40E3-AC36-30F1FC0A94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4070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Adobe Garamond Pro Bold"/>
                <a:cs typeface="Adobe Garamond Pro Bol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Adobe Garamond Pro"/>
                <a:cs typeface="Adobe Garamond Pro"/>
              </a:defRPr>
            </a:lvl1pPr>
            <a:lvl2pPr>
              <a:defRPr b="0" i="0">
                <a:latin typeface="Adobe Garamond Pro"/>
                <a:cs typeface="Adobe Garamond Pro"/>
              </a:defRPr>
            </a:lvl2pPr>
            <a:lvl3pPr>
              <a:defRPr b="0" i="0">
                <a:latin typeface="Adobe Garamond Pro"/>
                <a:cs typeface="Adobe Garamond Pro"/>
              </a:defRPr>
            </a:lvl3pPr>
            <a:lvl4pPr>
              <a:defRPr b="0" i="0">
                <a:latin typeface="Adobe Garamond Pro"/>
                <a:cs typeface="Adobe Garamond Pro"/>
              </a:defRPr>
            </a:lvl4pPr>
            <a:lvl5pPr>
              <a:defRPr b="0" i="0">
                <a:latin typeface="Adobe Garamond Pro"/>
                <a:cs typeface="Adobe Garamond Pro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2" charset="-128"/>
              </a:defRPr>
            </a:lvl1pPr>
          </a:lstStyle>
          <a:p>
            <a:pPr>
              <a:defRPr/>
            </a:pPr>
            <a:fld id="{67048B7D-8996-4652-B420-D446D390B4D7}" type="datetime1">
              <a:rPr lang="en-US" altLang="en-US"/>
              <a:pPr>
                <a:defRPr/>
              </a:pPr>
              <a:t>1/31/2024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BEB19BCD-A371-4175-94FC-F8F2161C9C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664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2" charset="-128"/>
              </a:defRPr>
            </a:lvl1pPr>
          </a:lstStyle>
          <a:p>
            <a:pPr>
              <a:defRPr/>
            </a:pPr>
            <a:fld id="{B9ED5492-485E-457D-A4DA-82CEC97DC0B6}" type="datetime1">
              <a:rPr lang="en-US" altLang="en-US"/>
              <a:pPr>
                <a:defRPr/>
              </a:pPr>
              <a:t>1/31/2024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6CC21E5F-242A-4C9C-838E-20C3EADCA2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712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2" charset="-128"/>
              </a:defRPr>
            </a:lvl1pPr>
          </a:lstStyle>
          <a:p>
            <a:pPr>
              <a:defRPr/>
            </a:pPr>
            <a:fld id="{91E88A17-0D5D-4A49-9690-F076D8BDF2B8}" type="datetime1">
              <a:rPr lang="en-US" altLang="en-US"/>
              <a:pPr>
                <a:defRPr/>
              </a:pPr>
              <a:t>1/31/2024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BEC31144-52D8-49DE-9F55-28BD08354C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749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2" charset="-128"/>
              </a:defRPr>
            </a:lvl1pPr>
          </a:lstStyle>
          <a:p>
            <a:pPr>
              <a:defRPr/>
            </a:pPr>
            <a:fld id="{8ED40D68-A903-4858-8B67-798590158BE4}" type="datetime1">
              <a:rPr lang="en-US" altLang="en-US"/>
              <a:pPr>
                <a:defRPr/>
              </a:pPr>
              <a:t>1/31/2024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D8897732-7357-418C-A315-275E7BD048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09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2" charset="-128"/>
              </a:defRPr>
            </a:lvl1pPr>
          </a:lstStyle>
          <a:p>
            <a:pPr>
              <a:defRPr/>
            </a:pPr>
            <a:fld id="{4E5741F2-7C47-4988-A302-0572BDB16541}" type="datetime1">
              <a:rPr lang="en-US" altLang="en-US"/>
              <a:pPr>
                <a:defRPr/>
              </a:pPr>
              <a:t>1/31/2024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882B4936-A013-48B0-8EC7-DF5CEEE7BF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0843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2" charset="-128"/>
              </a:defRPr>
            </a:lvl1pPr>
          </a:lstStyle>
          <a:p>
            <a:pPr>
              <a:defRPr/>
            </a:pPr>
            <a:fld id="{0B0C3CAA-54A6-4B40-9DC3-28C12CC117A4}" type="datetime1">
              <a:rPr lang="en-US" altLang="en-US"/>
              <a:pPr>
                <a:defRPr/>
              </a:pPr>
              <a:t>1/31/2024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BE6AEAA2-5C22-4596-91ED-71FD6D2DEF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62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2" charset="-128"/>
              </a:defRPr>
            </a:lvl1pPr>
          </a:lstStyle>
          <a:p>
            <a:pPr>
              <a:defRPr/>
            </a:pPr>
            <a:fld id="{12107B81-3E7A-4914-BE8A-8BCEF90C63CC}" type="datetime1">
              <a:rPr lang="en-US" altLang="en-US"/>
              <a:pPr>
                <a:defRPr/>
              </a:pPr>
              <a:t>1/31/2024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6B041A03-0D3D-4496-9A5E-ACB62FE07E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923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2" charset="-128"/>
              </a:defRPr>
            </a:lvl1pPr>
          </a:lstStyle>
          <a:p>
            <a:pPr>
              <a:defRPr/>
            </a:pPr>
            <a:fld id="{268E4EB6-28EE-4079-81A0-02C0DB8DFED8}" type="datetime1">
              <a:rPr lang="en-US" altLang="en-US"/>
              <a:pPr>
                <a:defRPr/>
              </a:pPr>
              <a:t>1/31/2024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A53FA1F1-6413-4B54-8149-E89A557908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123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5" descr="281 gradient w mark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6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2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itchFamily="3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itchFamily="3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itchFamily="3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itchFamily="3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itchFamily="3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itchFamily="3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itchFamily="3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itchFamily="3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2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Product Variety and                       </a:t>
            </a:r>
            <a:r>
              <a:rPr lang="en-US" b="1"/>
              <a:t>Vertical Integration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12301"/>
            <a:ext cx="6858000" cy="1623336"/>
          </a:xfrm>
        </p:spPr>
        <p:txBody>
          <a:bodyPr>
            <a:noAutofit/>
          </a:bodyPr>
          <a:lstStyle/>
          <a:p>
            <a:r>
              <a:rPr lang="en-US" sz="1800" b="1" dirty="0"/>
              <a:t>Yue Maggie Zhou</a:t>
            </a:r>
          </a:p>
          <a:p>
            <a:r>
              <a:rPr lang="en-US" sz="1800" b="1" dirty="0"/>
              <a:t>Xiang Wan</a:t>
            </a:r>
          </a:p>
          <a:p>
            <a:r>
              <a:rPr lang="en-US" sz="1800" b="1" i="1" dirty="0"/>
              <a:t>Strategic Management Journal </a:t>
            </a:r>
            <a:r>
              <a:rPr lang="en-US" sz="1800" b="1" dirty="0"/>
              <a:t>38: 1134–50 (2017)</a:t>
            </a:r>
          </a:p>
          <a:p>
            <a:endParaRPr lang="en-US" sz="1800" b="1" u="sng" dirty="0"/>
          </a:p>
          <a:p>
            <a:endParaRPr lang="en-US" sz="1800" b="1" u="sng" dirty="0"/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499945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/>
          <a:p>
            <a:pPr algn="ctr"/>
            <a:r>
              <a:rPr lang="en-US" sz="4000" b="1"/>
              <a:t>Contributions </a:t>
            </a:r>
            <a:r>
              <a:rPr lang="en-US" sz="4000" b="1" dirty="0"/>
              <a:t>to </a:t>
            </a:r>
            <a:r>
              <a:rPr lang="en-US" sz="4000" b="1"/>
              <a:t>the extant </a:t>
            </a:r>
            <a:r>
              <a:rPr lang="en-US" sz="4000" b="1" dirty="0"/>
              <a:t>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84" y="1245343"/>
            <a:ext cx="8344271" cy="5058568"/>
          </a:xfrm>
        </p:spPr>
        <p:txBody>
          <a:bodyPr>
            <a:normAutofit/>
          </a:bodyPr>
          <a:lstStyle/>
          <a:p>
            <a:r>
              <a:rPr lang="en-US" sz="2800" dirty="0"/>
              <a:t>Relationship between product variety (horizontal scope) and vertical integration (vertical scope)</a:t>
            </a:r>
          </a:p>
          <a:p>
            <a:pPr lvl="1"/>
            <a:r>
              <a:rPr lang="en-US" sz="2400" dirty="0"/>
              <a:t>Cannot prescribe what firms “should” do</a:t>
            </a:r>
          </a:p>
          <a:p>
            <a:endParaRPr lang="en-US" sz="2800" dirty="0"/>
          </a:p>
          <a:p>
            <a:r>
              <a:rPr lang="en-US" sz="2800" dirty="0"/>
              <a:t>Operations management (stockout rate, inventory, sales forecasts) </a:t>
            </a:r>
            <a:r>
              <a:rPr lang="en-US" sz="2800" dirty="0">
                <a:sym typeface="Wingdings" panose="05000000000000000000" pitchFamily="2" charset="2"/>
              </a:rPr>
              <a:t> Strategy (interorganizational – interaction along the supply chain)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4932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/>
          <a:p>
            <a:pPr algn="ctr"/>
            <a:r>
              <a:rPr lang="en-US" sz="4000" b="1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284" y="1245343"/>
            <a:ext cx="8344271" cy="5058568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Greater product variety </a:t>
            </a:r>
            <a:r>
              <a:rPr lang="en-US" dirty="0">
                <a:sym typeface="Wingdings" panose="05000000000000000000" pitchFamily="2" charset="2"/>
              </a:rPr>
              <a:t> Need for greater coordination  Vertical integration?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664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13523"/>
          </a:xfrm>
        </p:spPr>
        <p:txBody>
          <a:bodyPr/>
          <a:lstStyle/>
          <a:p>
            <a:pPr algn="ctr"/>
            <a:r>
              <a:rPr lang="en-US" sz="4000" b="1" dirty="0"/>
              <a:t>Vertical integration: Mechanisms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679" y="1013523"/>
            <a:ext cx="8344271" cy="5348640"/>
          </a:xfrm>
        </p:spPr>
        <p:txBody>
          <a:bodyPr>
            <a:normAutofit fontScale="92500" lnSpcReduction="10000"/>
          </a:bodyPr>
          <a:lstStyle/>
          <a:p>
            <a:r>
              <a:rPr lang="en-US" sz="2700" b="1" i="1" dirty="0"/>
              <a:t>Product variety can increase aggregate demand, but increases sales volatility for individual products, enhancing coordination problems along the value chain. </a:t>
            </a:r>
          </a:p>
          <a:p>
            <a:r>
              <a:rPr lang="en-US" sz="2800" b="1" dirty="0"/>
              <a:t>Incentive conflicts</a:t>
            </a:r>
            <a:r>
              <a:rPr lang="en-US" sz="2800" dirty="0"/>
              <a:t>: </a:t>
            </a:r>
          </a:p>
          <a:p>
            <a:pPr lvl="1"/>
            <a:r>
              <a:rPr lang="en-US" sz="2600" i="1" dirty="0"/>
              <a:t>Downstream firms</a:t>
            </a:r>
            <a:r>
              <a:rPr lang="en-US" sz="2600" dirty="0"/>
              <a:t>: product variety increases production costs by compromising economies of scale + distribution costs due to delivery in smaller batches and a need to keep extra inventory</a:t>
            </a:r>
          </a:p>
          <a:p>
            <a:r>
              <a:rPr lang="en-US" sz="2800" b="1" dirty="0"/>
              <a:t>Information asymmetry</a:t>
            </a:r>
            <a:r>
              <a:rPr lang="en-US" sz="2800" dirty="0"/>
              <a:t>: </a:t>
            </a:r>
          </a:p>
          <a:p>
            <a:pPr lvl="1"/>
            <a:r>
              <a:rPr lang="en-US" sz="2600" dirty="0"/>
              <a:t>Downstream firm (collects information directly from retailers) may inaccurately forecast sales to produce more for one firm than another </a:t>
            </a:r>
          </a:p>
          <a:p>
            <a:pPr lvl="1"/>
            <a:r>
              <a:rPr lang="en-US" sz="2600" dirty="0"/>
              <a:t>Upstream firm may keep promotion or product launch plans secret due to fear of leakage -&gt; downstream firm cannot accurately forecast demand</a:t>
            </a:r>
          </a:p>
          <a:p>
            <a:endParaRPr lang="en-US" sz="2800" dirty="0"/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700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/>
          <a:p>
            <a:pPr algn="ctr"/>
            <a:r>
              <a:rPr lang="en-US" sz="4000" b="1" dirty="0"/>
              <a:t>Vertical integration: Mechanisms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956" y="1325563"/>
            <a:ext cx="8344271" cy="5348640"/>
          </a:xfrm>
        </p:spPr>
        <p:txBody>
          <a:bodyPr>
            <a:normAutofit/>
          </a:bodyPr>
          <a:lstStyle/>
          <a:p>
            <a:r>
              <a:rPr lang="en-US" sz="2800" dirty="0"/>
              <a:t>Vertical integration </a:t>
            </a:r>
            <a:r>
              <a:rPr lang="en-US" sz="2800" dirty="0">
                <a:sym typeface="Wingdings" panose="05000000000000000000" pitchFamily="2" charset="2"/>
              </a:rPr>
              <a:t> Coordination: Mechanisms </a:t>
            </a:r>
          </a:p>
          <a:p>
            <a:pPr lvl="1">
              <a:spcBef>
                <a:spcPts val="1800"/>
              </a:spcBef>
            </a:pPr>
            <a:r>
              <a:rPr lang="en-US" sz="2400" dirty="0">
                <a:sym typeface="Wingdings" panose="05000000000000000000" pitchFamily="2" charset="2"/>
              </a:rPr>
              <a:t>More compatible profit objectives facilitating an integrated response to changes in global circumstances </a:t>
            </a:r>
          </a:p>
          <a:p>
            <a:pPr lvl="1">
              <a:spcBef>
                <a:spcPts val="1200"/>
              </a:spcBef>
            </a:pPr>
            <a:r>
              <a:rPr lang="en-US" sz="2400" dirty="0">
                <a:sym typeface="Wingdings" panose="05000000000000000000" pitchFamily="2" charset="2"/>
              </a:rPr>
              <a:t>Enables closer monitoring of employee/subsidiary effort </a:t>
            </a: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Parent company has more authority and means to collect information </a:t>
            </a: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Employees/subsidiaries have more incentive and obligation to reveal information </a:t>
            </a:r>
            <a:endParaRPr lang="en-US" dirty="0">
              <a:sym typeface="Wingdings" panose="05000000000000000000" pitchFamily="2" charset="2"/>
            </a:endParaRPr>
          </a:p>
          <a:p>
            <a:pPr lvl="1">
              <a:spcBef>
                <a:spcPts val="1800"/>
              </a:spcBef>
            </a:pPr>
            <a:r>
              <a:rPr lang="en-US" sz="2400" dirty="0">
                <a:sym typeface="Wingdings" panose="05000000000000000000" pitchFamily="2" charset="2"/>
              </a:rPr>
              <a:t>Weaken incentives for knowledge appropriation and better protects proprietary information </a:t>
            </a:r>
          </a:p>
        </p:txBody>
      </p:sp>
    </p:spTree>
    <p:extLst>
      <p:ext uri="{BB962C8B-B14F-4D97-AF65-F5344CB8AC3E}">
        <p14:creationId xmlns:p14="http://schemas.microsoft.com/office/powerpoint/2010/main" val="1346548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/>
          <a:p>
            <a:pPr algn="ctr"/>
            <a:r>
              <a:rPr lang="en-US" sz="4000" b="1" dirty="0"/>
              <a:t>Vertical integration: Mechanisms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49" y="1114191"/>
            <a:ext cx="8715502" cy="5348640"/>
          </a:xfrm>
        </p:spPr>
        <p:txBody>
          <a:bodyPr>
            <a:normAutofit/>
          </a:bodyPr>
          <a:lstStyle/>
          <a:p>
            <a:r>
              <a:rPr lang="en-US" sz="2800" dirty="0">
                <a:sym typeface="Wingdings" panose="05000000000000000000" pitchFamily="2" charset="2"/>
              </a:rPr>
              <a:t>For rival upstream firms: substitution of coordination along the value chain </a:t>
            </a:r>
          </a:p>
          <a:p>
            <a:pPr lvl="1">
              <a:spcBef>
                <a:spcPts val="1800"/>
              </a:spcBef>
            </a:pPr>
            <a:r>
              <a:rPr lang="en-US" sz="2400" dirty="0">
                <a:sym typeface="Wingdings" panose="05000000000000000000" pitchFamily="2" charset="2"/>
              </a:rPr>
              <a:t>More subtle than outright foreclosure</a:t>
            </a:r>
          </a:p>
          <a:p>
            <a:pPr lvl="1">
              <a:spcBef>
                <a:spcPts val="1800"/>
              </a:spcBef>
            </a:pPr>
            <a:r>
              <a:rPr lang="en-US" sz="2400" dirty="0">
                <a:sym typeface="Wingdings" panose="05000000000000000000" pitchFamily="2" charset="2"/>
              </a:rPr>
              <a:t>Alignment of incentives and flow of information between parent company and subsidiary supplier magnifies incentive and information problems for upstream rivals</a:t>
            </a:r>
          </a:p>
          <a:p>
            <a:pPr lvl="2">
              <a:spcBef>
                <a:spcPts val="1800"/>
              </a:spcBef>
            </a:pPr>
            <a:r>
              <a:rPr lang="en-US" sz="2000" dirty="0">
                <a:sym typeface="Wingdings" panose="05000000000000000000" pitchFamily="2" charset="2"/>
              </a:rPr>
              <a:t>Subsidiary reduces inventory holding and demand forecasts for rival products </a:t>
            </a:r>
          </a:p>
          <a:p>
            <a:pPr lvl="2">
              <a:spcBef>
                <a:spcPts val="1200"/>
              </a:spcBef>
            </a:pPr>
            <a:r>
              <a:rPr lang="en-US" sz="2000" dirty="0">
                <a:sym typeface="Wingdings" panose="05000000000000000000" pitchFamily="2" charset="2"/>
              </a:rPr>
              <a:t>Rivals feel less comfortable sharing strategic information with subsidiary, leading to noisier demand forecasts for their products </a:t>
            </a:r>
          </a:p>
        </p:txBody>
      </p:sp>
    </p:spTree>
    <p:extLst>
      <p:ext uri="{BB962C8B-B14F-4D97-AF65-F5344CB8AC3E}">
        <p14:creationId xmlns:p14="http://schemas.microsoft.com/office/powerpoint/2010/main" val="1182354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/>
          <a:p>
            <a:pPr algn="ctr"/>
            <a:r>
              <a:rPr lang="en-US" sz="4000" b="1" dirty="0"/>
              <a:t>Test: Coca-Cola and Pepsi </a:t>
            </a:r>
            <a:r>
              <a:rPr lang="en-US" sz="2400" dirty="0"/>
              <a:t>(CPs)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746" y="1245342"/>
            <a:ext cx="8094373" cy="5429778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Bottlers strongly prefer to distribute standard products with steady and high demand. </a:t>
            </a:r>
          </a:p>
          <a:p>
            <a:endParaRPr lang="en-US" sz="2800" dirty="0"/>
          </a:p>
          <a:p>
            <a:r>
              <a:rPr lang="en-US" sz="2800" dirty="0"/>
              <a:t>To achieve greater scale economy, bottlers also contract with smaller CPs</a:t>
            </a:r>
          </a:p>
        </p:txBody>
      </p:sp>
    </p:spTree>
    <p:extLst>
      <p:ext uri="{BB962C8B-B14F-4D97-AF65-F5344CB8AC3E}">
        <p14:creationId xmlns:p14="http://schemas.microsoft.com/office/powerpoint/2010/main" val="3712571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/>
          <a:p>
            <a:pPr algn="ctr"/>
            <a:r>
              <a:rPr lang="en-US" sz="4000" b="1" dirty="0"/>
              <a:t>Test: Coca-Cola and Pepsi </a:t>
            </a:r>
            <a:r>
              <a:rPr lang="en-US" sz="2400" dirty="0"/>
              <a:t>(CPs)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226" y="1245342"/>
            <a:ext cx="8420893" cy="5429778"/>
          </a:xfrm>
        </p:spPr>
        <p:txBody>
          <a:bodyPr>
            <a:normAutofit/>
          </a:bodyPr>
          <a:lstStyle/>
          <a:p>
            <a:r>
              <a:rPr lang="en-US" sz="2800" dirty="0"/>
              <a:t>Exogenous change: increasing consumer demand for healthier, non-carbonated (non-CSD) drinks</a:t>
            </a:r>
            <a:r>
              <a:rPr lang="en-US" sz="2600" dirty="0"/>
              <a:t> </a:t>
            </a:r>
            <a:r>
              <a:rPr lang="en-US" sz="2600" dirty="0">
                <a:sym typeface="Wingdings" panose="05000000000000000000" pitchFamily="2" charset="2"/>
              </a:rPr>
              <a:t> Change from minority shareholders to full owners of largest bottlers</a:t>
            </a:r>
          </a:p>
          <a:p>
            <a:pPr lvl="1">
              <a:spcBef>
                <a:spcPts val="1800"/>
              </a:spcBef>
            </a:pPr>
            <a:r>
              <a:rPr lang="en-US" sz="2400" dirty="0"/>
              <a:t>After integration, stockout rate (lacking inventory to fulfill customer order) decreased by 2%, with significantly greater reduction for non-CSDs</a:t>
            </a:r>
          </a:p>
          <a:p>
            <a:pPr lvl="1">
              <a:spcBef>
                <a:spcPts val="1800"/>
              </a:spcBef>
            </a:pPr>
            <a:r>
              <a:rPr lang="en-US" sz="2400" dirty="0"/>
              <a:t>Inventory of non-CSDs decreased BUT stockout rate also decreased </a:t>
            </a:r>
            <a:r>
              <a:rPr lang="en-US" sz="2400" dirty="0">
                <a:sym typeface="Wingdings" panose="05000000000000000000" pitchFamily="2" charset="2"/>
              </a:rPr>
              <a:t> improvement in coordination efficiency</a:t>
            </a:r>
          </a:p>
          <a:p>
            <a:pPr lvl="2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1166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7446"/>
            <a:ext cx="9144000" cy="1325563"/>
          </a:xfrm>
        </p:spPr>
        <p:txBody>
          <a:bodyPr/>
          <a:lstStyle/>
          <a:p>
            <a:pPr algn="ctr"/>
            <a:r>
              <a:rPr lang="en-US" sz="4000" b="1" dirty="0"/>
              <a:t>Test: Coca-Cola and Pepsi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212" y="1109593"/>
            <a:ext cx="8256294" cy="528420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sym typeface="Wingdings" panose="05000000000000000000" pitchFamily="2" charset="2"/>
              </a:rPr>
              <a:t>Improvement in coordination efficiency: How?  Better match inventory to sales through accurate sales forecasting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Distribution centers increased sales forecasts to a level closer to actual sales  Due to better monitoring and more information sharing? </a:t>
            </a: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Corroboration: The upward correction was especially experienced by  DCs close to (in the same state) the CP, so could be monitored more effectively 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Standard deviation (noise) in sales forecasts decreased</a:t>
            </a: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Especially if located far from the CP, where couldn’t easily observe the CP’s plan for product launches and promotions (now, with integration, would receive the information explicitly)</a:t>
            </a: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Also, especially for (newer) non-CSDs, for which DCs would have less experiencing estimating the impact of product launches/promotions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Moreover, possibly DCs reduced buffer inventory due to being more confident in less noisy sales forecasts. </a:t>
            </a:r>
          </a:p>
          <a:p>
            <a:pPr lvl="2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87004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/>
          <a:p>
            <a:pPr algn="ctr"/>
            <a:r>
              <a:rPr lang="en-US" sz="4000" b="1" dirty="0"/>
              <a:t>Test: Coca-Cola and Pepsi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245342"/>
            <a:ext cx="8748106" cy="5429778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Impact on rivals (license agreements): </a:t>
            </a:r>
          </a:p>
          <a:p>
            <a:pPr lvl="1">
              <a:spcBef>
                <a:spcPts val="1800"/>
              </a:spcBef>
            </a:pPr>
            <a:r>
              <a:rPr lang="en-US" dirty="0">
                <a:sym typeface="Wingdings" panose="05000000000000000000" pitchFamily="2" charset="2"/>
              </a:rPr>
              <a:t>Stockout rates increased</a:t>
            </a:r>
          </a:p>
          <a:p>
            <a:pPr lvl="1">
              <a:spcBef>
                <a:spcPts val="1800"/>
              </a:spcBef>
            </a:pPr>
            <a:r>
              <a:rPr lang="en-US" dirty="0">
                <a:sym typeface="Wingdings" panose="05000000000000000000" pitchFamily="2" charset="2"/>
              </a:rPr>
              <a:t>Inventory and sales forecasts were reduced</a:t>
            </a:r>
          </a:p>
          <a:p>
            <a:pPr lvl="1">
              <a:spcBef>
                <a:spcPts val="1800"/>
              </a:spcBef>
            </a:pPr>
            <a:r>
              <a:rPr lang="en-US" dirty="0">
                <a:sym typeface="Wingdings" panose="05000000000000000000" pitchFamily="2" charset="2"/>
              </a:rPr>
              <a:t>Standard deviation in sales forecasts increased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	 Corroborates worsened incentive and information problem</a:t>
            </a:r>
          </a:p>
          <a:p>
            <a:pPr lvl="2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22390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</TotalTime>
  <Words>611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Adobe Garamond Pro</vt:lpstr>
      <vt:lpstr>Adobe Garamond Pro Bold</vt:lpstr>
      <vt:lpstr>Arial</vt:lpstr>
      <vt:lpstr>Calibri</vt:lpstr>
      <vt:lpstr>Wingdings</vt:lpstr>
      <vt:lpstr>1_Office Theme</vt:lpstr>
      <vt:lpstr>Product Variety and                       Vertical Integration</vt:lpstr>
      <vt:lpstr>Overview</vt:lpstr>
      <vt:lpstr>Vertical integration: Mechanisms</vt:lpstr>
      <vt:lpstr>Vertical integration: Mechanisms</vt:lpstr>
      <vt:lpstr>Vertical integration: Mechanisms</vt:lpstr>
      <vt:lpstr>Test: Coca-Cola and Pepsi (CPs)</vt:lpstr>
      <vt:lpstr>Test: Coca-Cola and Pepsi (CPs)</vt:lpstr>
      <vt:lpstr>Test: Coca-Cola and Pepsi</vt:lpstr>
      <vt:lpstr>Test: Coca-Cola and Pepsi</vt:lpstr>
      <vt:lpstr>Contributions to the extant literature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CONTRACTUAL COMMITMENTS, BARGAINING POWER, AND GOVERNANCE INSEPARABILITY: INCORPORATING HISTORY INTO TRANSACTION COST THEORY</dc:title>
  <dc:creator>Deberge, Thomas M</dc:creator>
  <cp:lastModifiedBy>Mahoney, Joseph T</cp:lastModifiedBy>
  <cp:revision>55</cp:revision>
  <cp:lastPrinted>2017-09-06T20:05:47Z</cp:lastPrinted>
  <dcterms:created xsi:type="dcterms:W3CDTF">2017-09-06T16:20:35Z</dcterms:created>
  <dcterms:modified xsi:type="dcterms:W3CDTF">2024-01-31T22:39:08Z</dcterms:modified>
</cp:coreProperties>
</file>